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3" r:id="rId2"/>
    <p:sldId id="264" r:id="rId3"/>
    <p:sldId id="256" r:id="rId4"/>
    <p:sldId id="257" r:id="rId5"/>
    <p:sldId id="258" r:id="rId6"/>
    <p:sldId id="259" r:id="rId7"/>
    <p:sldId id="260" r:id="rId8"/>
    <p:sldId id="261" r:id="rId9"/>
    <p:sldId id="267" r:id="rId10"/>
    <p:sldId id="265" r:id="rId11"/>
    <p:sldId id="274" r:id="rId12"/>
    <p:sldId id="262" r:id="rId13"/>
    <p:sldId id="275" r:id="rId14"/>
    <p:sldId id="276" r:id="rId15"/>
    <p:sldId id="268" r:id="rId16"/>
    <p:sldId id="266" r:id="rId17"/>
    <p:sldId id="270" r:id="rId18"/>
    <p:sldId id="269" r:id="rId19"/>
    <p:sldId id="271" r:id="rId20"/>
    <p:sldId id="272" r:id="rId21"/>
    <p:sldId id="273" r:id="rId22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94"/>
    <p:restoredTop sz="94444"/>
  </p:normalViewPr>
  <p:slideViewPr>
    <p:cSldViewPr snapToGrid="0" snapToObjects="1">
      <p:cViewPr>
        <p:scale>
          <a:sx n="68" d="100"/>
          <a:sy n="68" d="100"/>
        </p:scale>
        <p:origin x="824" y="8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13AB143-B090-E947-A0D6-8589760494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4143EE1-C6EA-FE42-895A-9165FF3A88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7C98074-B788-AA49-BB78-2F2F82B8C4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0BE72B-8B87-754C-B1B7-04F381A06BCA}" type="datetimeFigureOut">
              <a:rPr lang="ru-RU" smtClean="0"/>
              <a:t>08.04.2019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FE4FA0A-925D-C04E-B30D-9C1196A7DB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46B9C1F-C193-CF42-A4ED-7D9906C731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D9730-E9FB-9C4B-92F5-1A6034C05F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489146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007FA80-6245-0C42-8CF6-8B2819EEC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AF8DE381-619D-F24A-9F11-A61C00A018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D09EFFD-8D8F-0D41-8B52-7E2AA0F4E0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0BE72B-8B87-754C-B1B7-04F381A06BCA}" type="datetimeFigureOut">
              <a:rPr lang="ru-RU" smtClean="0"/>
              <a:t>08.04.2019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719E4A7-C11A-3142-967B-A2F9DE9F7B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BE55753-C9E6-554D-AB9A-0C907E217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D9730-E9FB-9C4B-92F5-1A6034C05F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920605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5C6C97BC-A87A-3347-ABBB-7A39AF1C992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246BEE8E-45B5-C24B-9E9B-537BA8E2BE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B53121B-135F-0F41-903D-4F3B10C2D5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0BE72B-8B87-754C-B1B7-04F381A06BCA}" type="datetimeFigureOut">
              <a:rPr lang="ru-RU" smtClean="0"/>
              <a:t>08.04.2019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8A27C58-CC71-AE48-AEA1-03B24F14EF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03E2413-D009-144E-B6BE-4D324D2302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D9730-E9FB-9C4B-92F5-1A6034C05F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027504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F353AB2-C48B-C14F-813D-1214ABD99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4A87146-DE25-4044-9471-1FB392288D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E195061-1A20-0645-8EC9-7040B9D53C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0BE72B-8B87-754C-B1B7-04F381A06BCA}" type="datetimeFigureOut">
              <a:rPr lang="ru-RU" smtClean="0"/>
              <a:t>08.04.2019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75A5A76-D17E-334B-B2E1-1B17FAA402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BD015C0-9DD3-A241-9D94-E3EA2E94DA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D9730-E9FB-9C4B-92F5-1A6034C05F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51924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747F093-727D-7B40-8E91-6AC60B7E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3A0E2B6-6098-EF41-882D-4487FE78E8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A012532-887A-D54A-A1B4-91E6D5FCE6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0BE72B-8B87-754C-B1B7-04F381A06BCA}" type="datetimeFigureOut">
              <a:rPr lang="ru-RU" smtClean="0"/>
              <a:t>08.04.2019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CA0C7CE-9410-294D-B879-FAF26F1AEB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09472A6-09FD-154A-9612-BE20C51F31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D9730-E9FB-9C4B-92F5-1A6034C05F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64939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14A00CD-A888-0043-9BD5-BF7A644E5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220B176-4DFF-9745-8F03-D07B481C17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36209A8C-9992-6A4E-8950-C730519161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D3F2FD7-FFCF-A241-9928-DC86581AE9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0BE72B-8B87-754C-B1B7-04F381A06BCA}" type="datetimeFigureOut">
              <a:rPr lang="ru-RU" smtClean="0"/>
              <a:t>08.04.2019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09968B6-38E1-DD46-BED7-D0EE6BACEA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7929345-ACB3-854C-A789-301ED224F4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D9730-E9FB-9C4B-92F5-1A6034C05F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657280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D8D384A-4553-384D-AE2E-EECBF254B6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209D0E8-9184-1A47-AC42-6A2C50613F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35403FD0-56B9-BA4D-BD99-CD8BD0F211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C3D03054-1F23-8F4F-9A17-2CDD2957AE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15E494A9-28CC-394B-B580-6F8C35F887B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FB3799E9-2511-B54A-8D28-4055229C69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0BE72B-8B87-754C-B1B7-04F381A06BCA}" type="datetimeFigureOut">
              <a:rPr lang="ru-RU" smtClean="0"/>
              <a:t>08.04.2019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28DCAB51-16C8-1C4E-9AA0-394AA2DFD5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78E52E2E-83BF-1444-8D9A-681397C94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D9730-E9FB-9C4B-92F5-1A6034C05F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111234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5EB7ECE-B7A7-944A-9316-61182A58B7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62C8AE80-203B-5A48-A6EA-F27DC26D1B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0BE72B-8B87-754C-B1B7-04F381A06BCA}" type="datetimeFigureOut">
              <a:rPr lang="ru-RU" smtClean="0"/>
              <a:t>08.04.2019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2234FBA5-161A-A74D-9219-D05DE8B58F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5D04A5DE-D557-7344-8D61-B4772AE3B6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D9730-E9FB-9C4B-92F5-1A6034C05F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816138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0D789833-DCAE-7A40-8022-CAE46447E0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0BE72B-8B87-754C-B1B7-04F381A06BCA}" type="datetimeFigureOut">
              <a:rPr lang="ru-RU" smtClean="0"/>
              <a:t>08.04.2019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3841559D-9531-2242-BB59-1076BE20A0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E39FCC3-1203-6542-B62A-A12A2D8E7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D9730-E9FB-9C4B-92F5-1A6034C05F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382000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8DA16DF-EA53-C543-81F4-D97810C3B3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6833B98-1C20-574B-A0E2-BE14A77DB9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1648C28-8134-EA4A-8361-BD5806037B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65D08E7A-023A-0540-A396-85D32F255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0BE72B-8B87-754C-B1B7-04F381A06BCA}" type="datetimeFigureOut">
              <a:rPr lang="ru-RU" smtClean="0"/>
              <a:t>08.04.2019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F0AAFF1-DE81-D940-B7DC-26B68FDC03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FAA2E18-0377-B345-9B0E-74711A1DAD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D9730-E9FB-9C4B-92F5-1A6034C05F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883691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4ED9028-5AB3-4643-90DE-417436CF22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FBC8B5E3-B0BC-BB48-AF7C-0C946C05C0D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CE4CA95-9CB8-C143-85F8-2320FF1DA2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7779E48-3B7D-AC4B-841D-496D239285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0BE72B-8B87-754C-B1B7-04F381A06BCA}" type="datetimeFigureOut">
              <a:rPr lang="ru-RU" smtClean="0"/>
              <a:t>08.04.2019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3354DE3-E9B1-7846-9A29-F8667FAC6C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B1E24E3-E515-A24F-BF25-5090D34A8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D9730-E9FB-9C4B-92F5-1A6034C05F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230518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lumMod val="50000"/>
              </a:schemeClr>
            </a:gs>
            <a:gs pos="58000">
              <a:schemeClr val="tx1">
                <a:lumMod val="75000"/>
                <a:lumOff val="25000"/>
              </a:schemeClr>
            </a:gs>
            <a:gs pos="95000">
              <a:schemeClr val="tx1">
                <a:lumMod val="95000"/>
                <a:lumOff val="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337A4B2-174D-C548-AC4A-7CC6ABBC64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9F444ED-AF6E-E34D-9880-46E3BF665E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A7B59AC-5C99-0441-92FC-74F8986DDF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0BE72B-8B87-754C-B1B7-04F381A06BCA}" type="datetimeFigureOut">
              <a:rPr lang="ru-RU" smtClean="0"/>
              <a:t>08.04.2019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50B1847-5470-1348-A65A-24F87D2CD7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B223BA2-A34B-274B-8816-48081D70E2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7D9730-E9FB-9C4B-92F5-1A6034C05F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503699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eveloper.mozilla.org/en-US/docs/Web/JavaScript/Reference/Global_Objects/Object/keys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C5061E3-716A-2A4D-9ADC-EB827D09BB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596816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453DF5DA-CF0A-344E-A468-48B217B2B3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795C7CA-F8E3-9F4E-9906-DE58C6BDC7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C4FC31A-1DA0-0D4C-9312-BC77ACD550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939232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02689B60-1F9B-434A-81E9-2EB045B82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8F029EB-124C-184E-A716-651360DBD6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5123" b="89918" l="7813" r="9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79070"/>
            <a:ext cx="12192000" cy="6499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818003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2E39DDB7-4959-3E43-A271-2A45CEE9AB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0" y="688975"/>
            <a:ext cx="10515600" cy="5083175"/>
          </a:xfrm>
        </p:spPr>
        <p:txBody>
          <a:bodyPr>
            <a:normAutofit/>
          </a:bodyPr>
          <a:lstStyle/>
          <a:p>
            <a:pPr algn="ctr"/>
            <a:r>
              <a:rPr lang="ru-RU" sz="19900" b="1" dirty="0">
                <a:solidFill>
                  <a:schemeClr val="bg1"/>
                </a:solidFill>
              </a:rPr>
              <a:t>РЕШЕНИЕ</a:t>
            </a:r>
          </a:p>
        </p:txBody>
      </p:sp>
    </p:spTree>
    <p:extLst>
      <p:ext uri="{BB962C8B-B14F-4D97-AF65-F5344CB8AC3E}">
        <p14:creationId xmlns:p14="http://schemas.microsoft.com/office/powerpoint/2010/main" val="4138642014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4C4C564-E5FC-8D48-BC64-825303BCCC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175" b="90263" l="4500" r="97313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92819" y="190500"/>
            <a:ext cx="6176210" cy="44005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F3637FA-DC13-3441-82D2-732243F51FE8}"/>
              </a:ext>
            </a:extLst>
          </p:cNvPr>
          <p:cNvSpPr txBox="1"/>
          <p:nvPr/>
        </p:nvSpPr>
        <p:spPr>
          <a:xfrm>
            <a:off x="6869029" y="666750"/>
            <a:ext cx="4770521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>
                <a:solidFill>
                  <a:schemeClr val="bg1"/>
                </a:solidFill>
              </a:rPr>
              <a:t>Важно обратить внимание на использование метода .</a:t>
            </a:r>
            <a:r>
              <a:rPr lang="en-US" sz="2800" dirty="0">
                <a:solidFill>
                  <a:schemeClr val="bg1"/>
                </a:solidFill>
              </a:rPr>
              <a:t>includes(). </a:t>
            </a:r>
            <a:r>
              <a:rPr lang="ru-RU" sz="2800" dirty="0">
                <a:solidFill>
                  <a:schemeClr val="bg1"/>
                </a:solidFill>
              </a:rPr>
              <a:t>Он доступен и для строк, и для массивов. Его стоит применять для того, чтобы выявить, содержит ли массив определенное значение. Этот метод возвращает </a:t>
            </a:r>
            <a:r>
              <a:rPr lang="en-US" sz="2800" dirty="0">
                <a:solidFill>
                  <a:schemeClr val="bg1"/>
                </a:solidFill>
              </a:rPr>
              <a:t>true, </a:t>
            </a:r>
            <a:r>
              <a:rPr lang="ru-RU" sz="2800" dirty="0">
                <a:solidFill>
                  <a:schemeClr val="bg1"/>
                </a:solidFill>
              </a:rPr>
              <a:t>если массив содержит указанное значение, и </a:t>
            </a:r>
            <a:r>
              <a:rPr lang="en-US" sz="2800" dirty="0">
                <a:solidFill>
                  <a:schemeClr val="bg1"/>
                </a:solidFill>
              </a:rPr>
              <a:t>false, </a:t>
            </a:r>
            <a:r>
              <a:rPr lang="ru-RU" sz="2800" dirty="0">
                <a:solidFill>
                  <a:schemeClr val="bg1"/>
                </a:solidFill>
              </a:rPr>
              <a:t>если нет.</a:t>
            </a:r>
          </a:p>
        </p:txBody>
      </p:sp>
    </p:spTree>
    <p:extLst>
      <p:ext uri="{BB962C8B-B14F-4D97-AF65-F5344CB8AC3E}">
        <p14:creationId xmlns:p14="http://schemas.microsoft.com/office/powerpoint/2010/main" val="1485566609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6B0D4D0E-521C-A044-B6DB-3A3B44E8F5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41825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ru-RU" sz="3200" dirty="0">
                <a:solidFill>
                  <a:schemeClr val="bg1"/>
                </a:solidFill>
              </a:rPr>
              <a:t>Здесь задействуется метод .</a:t>
            </a:r>
            <a:r>
              <a:rPr lang="en-US" sz="3200" dirty="0">
                <a:solidFill>
                  <a:schemeClr val="bg1"/>
                </a:solidFill>
              </a:rPr>
              <a:t>match(), </a:t>
            </a:r>
            <a:r>
              <a:rPr lang="ru-RU" sz="3200" dirty="0">
                <a:solidFill>
                  <a:schemeClr val="bg1"/>
                </a:solidFill>
              </a:rPr>
              <a:t>который позволяет реализовать эффективный поиск. Если регулярное выражение как аргумент метода обнаружено внутри указанной строки, то возвращаемым значением становится массив совпадающих символов. Ну а если совпадений нет, то .</a:t>
            </a:r>
            <a:r>
              <a:rPr lang="en-US" sz="3200" dirty="0">
                <a:solidFill>
                  <a:schemeClr val="bg1"/>
                </a:solidFill>
              </a:rPr>
              <a:t>match() </a:t>
            </a:r>
            <a:r>
              <a:rPr lang="ru-RU" sz="3200" dirty="0">
                <a:solidFill>
                  <a:schemeClr val="bg1"/>
                </a:solidFill>
              </a:rPr>
              <a:t>возвращает </a:t>
            </a:r>
            <a:r>
              <a:rPr lang="en-US" sz="3200" dirty="0">
                <a:solidFill>
                  <a:schemeClr val="bg1"/>
                </a:solidFill>
              </a:rPr>
              <a:t>null.</a:t>
            </a:r>
            <a:endParaRPr lang="ru-RU" sz="3200" dirty="0">
              <a:solidFill>
                <a:schemeClr val="bg1"/>
              </a:solidFill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A85A1FF-9CD9-FD47-BD95-D3F5A361EC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2082" b="88501" l="5786" r="94714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28850" y="0"/>
            <a:ext cx="8382000" cy="4113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275014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58D3344-311F-0D49-A3F7-3A9E7FDAFD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837303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58DAEC3-A1BE-1940-9B01-F9D4D42CBC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148838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2E39DDB7-4959-3E43-A271-2A45CEE9AB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0" y="688975"/>
            <a:ext cx="10515600" cy="5407025"/>
          </a:xfrm>
        </p:spPr>
        <p:txBody>
          <a:bodyPr>
            <a:normAutofit/>
          </a:bodyPr>
          <a:lstStyle/>
          <a:p>
            <a:r>
              <a:rPr lang="ru-RU" sz="8800" b="1" dirty="0">
                <a:solidFill>
                  <a:schemeClr val="bg1"/>
                </a:solidFill>
              </a:rPr>
              <a:t>Постановка</a:t>
            </a:r>
            <a:br>
              <a:rPr lang="en-US" sz="4800" b="1" dirty="0">
                <a:solidFill>
                  <a:schemeClr val="bg1"/>
                </a:solidFill>
              </a:rPr>
            </a:br>
            <a:br>
              <a:rPr lang="ru-RU" sz="4800" b="1" dirty="0">
                <a:solidFill>
                  <a:schemeClr val="bg1"/>
                </a:solidFill>
              </a:rPr>
            </a:br>
            <a:r>
              <a:rPr lang="ru-RU" sz="4800" dirty="0">
                <a:solidFill>
                  <a:schemeClr val="bg1"/>
                </a:solidFill>
              </a:rPr>
              <a:t>Нужно написать функцию, которая возвращает </a:t>
            </a:r>
            <a:r>
              <a:rPr lang="en-US" sz="4800" dirty="0">
                <a:solidFill>
                  <a:schemeClr val="bg1"/>
                </a:solidFill>
              </a:rPr>
              <a:t>n-</a:t>
            </a:r>
            <a:r>
              <a:rPr lang="ru-RU" sz="4800" dirty="0" err="1">
                <a:solidFill>
                  <a:schemeClr val="bg1"/>
                </a:solidFill>
              </a:rPr>
              <a:t>ную</a:t>
            </a:r>
            <a:r>
              <a:rPr lang="ru-RU" sz="4800" dirty="0">
                <a:solidFill>
                  <a:schemeClr val="bg1"/>
                </a:solidFill>
              </a:rPr>
              <a:t> запись в определенной последовательности, причем </a:t>
            </a:r>
            <a:r>
              <a:rPr lang="en-US" sz="4800" dirty="0">
                <a:solidFill>
                  <a:schemeClr val="bg1"/>
                </a:solidFill>
              </a:rPr>
              <a:t>n — </a:t>
            </a:r>
            <a:r>
              <a:rPr lang="ru-RU" sz="4800" dirty="0">
                <a:solidFill>
                  <a:schemeClr val="bg1"/>
                </a:solidFill>
              </a:rPr>
              <a:t>число, которое передается в качестве аргумента функции.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1252F93-6FF4-F24A-974A-359628635B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90500"/>
            <a:ext cx="117808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41808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2E39DDB7-4959-3E43-A271-2A45CEE9AB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0" y="688975"/>
            <a:ext cx="10515600" cy="5083175"/>
          </a:xfrm>
        </p:spPr>
        <p:txBody>
          <a:bodyPr>
            <a:normAutofit/>
          </a:bodyPr>
          <a:lstStyle/>
          <a:p>
            <a:pPr algn="ctr"/>
            <a:r>
              <a:rPr lang="ru-RU" sz="19900" b="1" dirty="0">
                <a:solidFill>
                  <a:schemeClr val="bg1"/>
                </a:solidFill>
              </a:rPr>
              <a:t>РЕШЕНИЕ</a:t>
            </a:r>
          </a:p>
        </p:txBody>
      </p:sp>
    </p:spTree>
    <p:extLst>
      <p:ext uri="{BB962C8B-B14F-4D97-AF65-F5344CB8AC3E}">
        <p14:creationId xmlns:p14="http://schemas.microsoft.com/office/powerpoint/2010/main" val="388398680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D5E8950-CE37-7B4B-BCA3-936118B375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682" b="93022" l="3688" r="96563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41999" y="0"/>
            <a:ext cx="8146102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6A945B8-608A-A24D-A9EA-6A3AFD472671}"/>
              </a:ext>
            </a:extLst>
          </p:cNvPr>
          <p:cNvSpPr txBox="1"/>
          <p:nvPr/>
        </p:nvSpPr>
        <p:spPr>
          <a:xfrm>
            <a:off x="8115300" y="666750"/>
            <a:ext cx="369570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>
                <a:solidFill>
                  <a:schemeClr val="bg1"/>
                </a:solidFill>
              </a:rPr>
              <a:t>В массиве результатов первые два числа содержатся в ряду, поскольку каждая запись в последовательности состоит из суммы двух предыдущих чисел. В самом начале двух чисел, которые можно взять для получения следующего числа нет, поэтому цикл не может сгенерировать их в автоматическом режиме. Но, как мы знаем, первые два числа — всегда 0 и 1. Поэтому инициализировать массив результатов можно вручную.</a:t>
            </a:r>
          </a:p>
        </p:txBody>
      </p:sp>
    </p:spTree>
    <p:extLst>
      <p:ext uri="{BB962C8B-B14F-4D97-AF65-F5344CB8AC3E}">
        <p14:creationId xmlns:p14="http://schemas.microsoft.com/office/powerpoint/2010/main" val="332284181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468 -0.00278 L -0.17656 -0.0027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59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F40506B-027B-D34B-87ED-C4260215AF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376481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17FF38B-A679-124D-BC33-59EA1D4A04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451" b="90330" l="3250" r="96313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76450" y="-209550"/>
            <a:ext cx="7924800" cy="45072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29335AF-A819-7A45-AB10-CE3DD229E8E0}"/>
              </a:ext>
            </a:extLst>
          </p:cNvPr>
          <p:cNvSpPr txBox="1"/>
          <p:nvPr/>
        </p:nvSpPr>
        <p:spPr>
          <a:xfrm>
            <a:off x="2457450" y="4251960"/>
            <a:ext cx="775335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</a:rPr>
              <a:t>Мы продолжаем вызывать </a:t>
            </a:r>
            <a:r>
              <a:rPr lang="en-US" sz="3200" dirty="0" err="1">
                <a:solidFill>
                  <a:schemeClr val="bg1"/>
                </a:solidFill>
              </a:rPr>
              <a:t>fibonacci</a:t>
            </a:r>
            <a:r>
              <a:rPr lang="en-US" sz="3200" dirty="0">
                <a:solidFill>
                  <a:schemeClr val="bg1"/>
                </a:solidFill>
              </a:rPr>
              <a:t>(), </a:t>
            </a:r>
            <a:r>
              <a:rPr lang="ru-RU" sz="3200" dirty="0">
                <a:solidFill>
                  <a:schemeClr val="bg1"/>
                </a:solidFill>
              </a:rPr>
              <a:t>передавая все меньшие числа в качестве аргументов. Останавливаемся в случае, когда переданный аргумент равен 0 или 1.</a:t>
            </a:r>
          </a:p>
        </p:txBody>
      </p:sp>
    </p:spTree>
    <p:extLst>
      <p:ext uri="{BB962C8B-B14F-4D97-AF65-F5344CB8AC3E}">
        <p14:creationId xmlns:p14="http://schemas.microsoft.com/office/powerpoint/2010/main" val="2252212157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38FC2C68-2C17-F34A-B4CC-69CAC3178F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5800"/>
            <a:ext cx="10515600" cy="5391150"/>
          </a:xfrm>
        </p:spPr>
        <p:txBody>
          <a:bodyPr>
            <a:normAutofit fontScale="90000"/>
          </a:bodyPr>
          <a:lstStyle/>
          <a:p>
            <a:r>
              <a:rPr lang="ru-RU" sz="10700" b="1" dirty="0">
                <a:solidFill>
                  <a:schemeClr val="bg1"/>
                </a:solidFill>
              </a:rPr>
              <a:t>Вывод</a:t>
            </a:r>
            <a:br>
              <a:rPr lang="ru-RU" b="1" dirty="0">
                <a:solidFill>
                  <a:schemeClr val="bg1"/>
                </a:solidFill>
              </a:rPr>
            </a:br>
            <a:br>
              <a:rPr lang="ru-RU" b="1" dirty="0">
                <a:solidFill>
                  <a:schemeClr val="bg1"/>
                </a:solidFill>
              </a:rPr>
            </a:br>
            <a:r>
              <a:rPr lang="ru-RU" b="1" dirty="0">
                <a:solidFill>
                  <a:schemeClr val="bg1"/>
                </a:solidFill>
              </a:rPr>
              <a:t>	</a:t>
            </a:r>
            <a:r>
              <a:rPr lang="ru-RU" dirty="0">
                <a:solidFill>
                  <a:schemeClr val="bg1"/>
                </a:solidFill>
              </a:rPr>
              <a:t>Скорее всего, вы уже сталкивались с какой-либо из указанных задач, если проходили собеседования на работу </a:t>
            </a:r>
            <a:r>
              <a:rPr lang="en-US" dirty="0">
                <a:solidFill>
                  <a:schemeClr val="bg1"/>
                </a:solidFill>
              </a:rPr>
              <a:t>frontend- </a:t>
            </a:r>
            <a:r>
              <a:rPr lang="ru-RU" dirty="0">
                <a:solidFill>
                  <a:schemeClr val="bg1"/>
                </a:solidFill>
              </a:rPr>
              <a:t>или </a:t>
            </a:r>
            <a:r>
              <a:rPr lang="en-US" dirty="0">
                <a:solidFill>
                  <a:schemeClr val="bg1"/>
                </a:solidFill>
              </a:rPr>
              <a:t>JavaScript-</a:t>
            </a:r>
            <a:r>
              <a:rPr lang="ru-RU" dirty="0">
                <a:solidFill>
                  <a:schemeClr val="bg1"/>
                </a:solidFill>
              </a:rPr>
              <a:t>разработчика (особенно если это уровень </a:t>
            </a:r>
            <a:r>
              <a:rPr lang="en-US" dirty="0">
                <a:solidFill>
                  <a:schemeClr val="bg1"/>
                </a:solidFill>
              </a:rPr>
              <a:t>junior). </a:t>
            </a:r>
            <a:r>
              <a:rPr lang="ru-RU" dirty="0">
                <a:solidFill>
                  <a:schemeClr val="bg1"/>
                </a:solidFill>
              </a:rPr>
              <a:t>Но если они вам и не попадались, то могут пригодиться в будущем — как минимум для общего развития.</a:t>
            </a:r>
            <a:br>
              <a:rPr lang="ru-RU" dirty="0">
                <a:solidFill>
                  <a:schemeClr val="bg1"/>
                </a:solidFill>
              </a:rPr>
            </a:b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7778449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912590D-113D-AA49-90FB-33F5147353DE}"/>
              </a:ext>
            </a:extLst>
          </p:cNvPr>
          <p:cNvSpPr txBox="1"/>
          <p:nvPr/>
        </p:nvSpPr>
        <p:spPr>
          <a:xfrm>
            <a:off x="306901" y="2263514"/>
            <a:ext cx="11546045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5000" b="1" dirty="0">
                <a:solidFill>
                  <a:schemeClr val="bg1"/>
                </a:solidFill>
              </a:rPr>
              <a:t>ПОСТАНОВКА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DFAF7A-7100-6B4B-A920-1827D6A18BF9}"/>
              </a:ext>
            </a:extLst>
          </p:cNvPr>
          <p:cNvSpPr txBox="1"/>
          <p:nvPr/>
        </p:nvSpPr>
        <p:spPr>
          <a:xfrm>
            <a:off x="1412673" y="3047999"/>
            <a:ext cx="93345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dirty="0">
                <a:solidFill>
                  <a:schemeClr val="bg1"/>
                </a:solidFill>
              </a:rPr>
              <a:t>Нужно написать функцию, которая проверяет, являются ли две строки анаграммами, причем регистр букв не имеет значения. Учитываются лишь символы; пробелы или знаки препинания в расчет не берутся.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CC62FAE1-04B1-6545-B785-8DFB5A3C54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8529" b="89958" l="4875" r="94563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608551"/>
            <a:ext cx="12192000" cy="53873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5623088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2.59259E-6 C 0.0039 -0.0669 -0.0461 -0.125 -0.11315 -0.12893 C -0.17709 -0.13403 -0.23698 -0.08889 -0.24102 -0.02407 C -0.24597 0.03611 -0.20404 0.0919 -0.14401 0.09607 C -0.08919 0.09908 -0.03711 0.06204 -0.03308 0.00602 C -0.02917 -0.0449 -0.06419 -0.09305 -0.11511 -0.09699 C -0.16211 -0.1 -0.20599 -0.06898 -0.20899 -0.02199 C -0.21198 0.01991 -0.18412 0.06111 -0.14219 0.06297 C -0.10417 0.06597 -0.0681 0.0419 -0.06511 0.00394 C -0.06315 -0.03009 -0.08412 -0.06296 -0.11719 -0.06504 C -0.1461 -0.0669 -0.17513 -0.04907 -0.17709 -0.0199 C -0.17917 0.0051 -0.16406 0.02894 -0.13998 0.03102 C -0.12018 0.0331 -0.09909 0.02199 -0.09818 0.00209 C -0.0961 -0.01389 -0.10417 -0.03102 -0.11914 -0.0331 C -0.13112 -0.0331 -0.14297 -0.02893 -0.14518 -0.01805 C -0.1461 -0.01111 -0.14401 -0.00393 -0.13815 -0.00092 C -0.13516 -2.59259E-6 0.01575 -0.32685 0.01875 -0.32754 " pathEditMode="relative" rAng="0" ptsTypes="AAAAAAAAAAAAAAA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120" y="-1157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E5CAA87-8206-6F46-A8A4-3D047EB631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450" y="3584575"/>
            <a:ext cx="10515600" cy="1325563"/>
          </a:xfrm>
        </p:spPr>
        <p:txBody>
          <a:bodyPr>
            <a:noAutofit/>
          </a:bodyPr>
          <a:lstStyle/>
          <a:p>
            <a:r>
              <a:rPr lang="ru-RU" sz="16600" b="1" dirty="0">
                <a:solidFill>
                  <a:schemeClr val="bg1"/>
                </a:solidFill>
              </a:rPr>
              <a:t>Разбираем</a:t>
            </a:r>
            <a:br>
              <a:rPr lang="en-US" sz="16600" b="1" dirty="0">
                <a:solidFill>
                  <a:schemeClr val="bg1"/>
                </a:solidFill>
              </a:rPr>
            </a:br>
            <a:r>
              <a:rPr lang="ru-RU" sz="16600" b="1" dirty="0">
                <a:solidFill>
                  <a:schemeClr val="bg1"/>
                </a:solidFill>
              </a:rPr>
              <a:t>задание</a:t>
            </a:r>
            <a:endParaRPr lang="ru-RU" sz="16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5114078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63FA8D4F-5135-EC4C-9315-4DB81D75A6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150" y="270827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ru-RU" dirty="0">
                <a:solidFill>
                  <a:schemeClr val="bg1"/>
                </a:solidFill>
              </a:rPr>
              <a:t>Здесь важно учитывать, что необходимо проверять каждую букву в двух входных строках и их количество в каждой строке.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en-US" i="1" dirty="0">
                <a:solidFill>
                  <a:schemeClr val="bg1"/>
                </a:solidFill>
              </a:rPr>
              <a:t>finder → f: 1 friend → f: 1</a:t>
            </a:r>
            <a:br>
              <a:rPr lang="en-US" i="1" dirty="0">
                <a:solidFill>
                  <a:schemeClr val="bg1"/>
                </a:solidFill>
              </a:rPr>
            </a:br>
            <a:r>
              <a:rPr lang="en-US" i="1" dirty="0" err="1">
                <a:solidFill>
                  <a:schemeClr val="bg1"/>
                </a:solidFill>
              </a:rPr>
              <a:t>i</a:t>
            </a:r>
            <a:r>
              <a:rPr lang="en-US" i="1" dirty="0">
                <a:solidFill>
                  <a:schemeClr val="bg1"/>
                </a:solidFill>
              </a:rPr>
              <a:t>: 1 r: 1</a:t>
            </a:r>
            <a:br>
              <a:rPr lang="en-US" i="1" dirty="0">
                <a:solidFill>
                  <a:schemeClr val="bg1"/>
                </a:solidFill>
              </a:rPr>
            </a:br>
            <a:r>
              <a:rPr lang="en-US" i="1" dirty="0">
                <a:solidFill>
                  <a:schemeClr val="bg1"/>
                </a:solidFill>
              </a:rPr>
              <a:t>n: 1 </a:t>
            </a:r>
            <a:r>
              <a:rPr lang="en-US" i="1" dirty="0" err="1">
                <a:solidFill>
                  <a:schemeClr val="bg1"/>
                </a:solidFill>
              </a:rPr>
              <a:t>i</a:t>
            </a:r>
            <a:r>
              <a:rPr lang="en-US" i="1" dirty="0">
                <a:solidFill>
                  <a:schemeClr val="bg1"/>
                </a:solidFill>
              </a:rPr>
              <a:t>: 1</a:t>
            </a:r>
            <a:br>
              <a:rPr lang="en-US" i="1" dirty="0">
                <a:solidFill>
                  <a:schemeClr val="bg1"/>
                </a:solidFill>
              </a:rPr>
            </a:br>
            <a:r>
              <a:rPr lang="en-US" i="1" dirty="0">
                <a:solidFill>
                  <a:schemeClr val="bg1"/>
                </a:solidFill>
              </a:rPr>
              <a:t>d: 1 e: 1</a:t>
            </a:r>
            <a:br>
              <a:rPr lang="en-US" i="1" dirty="0">
                <a:solidFill>
                  <a:schemeClr val="bg1"/>
                </a:solidFill>
              </a:rPr>
            </a:br>
            <a:r>
              <a:rPr lang="en-US" i="1" dirty="0">
                <a:solidFill>
                  <a:schemeClr val="bg1"/>
                </a:solidFill>
              </a:rPr>
              <a:t>e: 1 n: 1</a:t>
            </a:r>
            <a:br>
              <a:rPr lang="en-US" i="1" dirty="0">
                <a:solidFill>
                  <a:schemeClr val="bg1"/>
                </a:solidFill>
              </a:rPr>
            </a:br>
            <a:r>
              <a:rPr lang="en-US" i="1" dirty="0">
                <a:solidFill>
                  <a:schemeClr val="bg1"/>
                </a:solidFill>
              </a:rPr>
              <a:t>r: 1 d: 1</a:t>
            </a:r>
            <a:br>
              <a:rPr lang="en-US" dirty="0">
                <a:solidFill>
                  <a:schemeClr val="bg1"/>
                </a:solidFill>
              </a:rPr>
            </a:b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9888402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BC53B142-3CB5-4A49-AC99-17EE8DD9E7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550" y="29559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ru-RU" dirty="0">
                <a:solidFill>
                  <a:schemeClr val="bg1"/>
                </a:solidFill>
              </a:rPr>
              <a:t>	Нужно убедиться в том, что регистр букв при сравнении не учитывается. Просто преобразуем обе строки в нижний или верхний регистр.</a:t>
            </a:r>
            <a:br>
              <a:rPr lang="ru-RU" dirty="0">
                <a:solidFill>
                  <a:schemeClr val="bg1"/>
                </a:solidFill>
              </a:rPr>
            </a:br>
            <a:br>
              <a:rPr lang="ru-RU" dirty="0">
                <a:solidFill>
                  <a:schemeClr val="bg1"/>
                </a:solidFill>
              </a:rPr>
            </a:br>
            <a:r>
              <a:rPr lang="ru-RU" dirty="0">
                <a:solidFill>
                  <a:schemeClr val="bg1"/>
                </a:solidFill>
              </a:rPr>
              <a:t>	Исключаем из сравнения все не-символы. Лучше всего работать с регулярными выражениями.</a:t>
            </a:r>
            <a:br>
              <a:rPr lang="ru-RU" dirty="0">
                <a:solidFill>
                  <a:schemeClr val="bg1"/>
                </a:solidFill>
              </a:rPr>
            </a:b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5590997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2E39DDB7-4959-3E43-A271-2A45CEE9AB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0" y="688975"/>
            <a:ext cx="10515600" cy="5083175"/>
          </a:xfrm>
        </p:spPr>
        <p:txBody>
          <a:bodyPr>
            <a:normAutofit/>
          </a:bodyPr>
          <a:lstStyle/>
          <a:p>
            <a:pPr algn="ctr"/>
            <a:r>
              <a:rPr lang="ru-RU" sz="19900" b="1" dirty="0">
                <a:solidFill>
                  <a:schemeClr val="bg1"/>
                </a:solidFill>
              </a:rPr>
              <a:t>РЕШЕНИЕ</a:t>
            </a:r>
          </a:p>
        </p:txBody>
      </p:sp>
    </p:spTree>
    <p:extLst>
      <p:ext uri="{BB962C8B-B14F-4D97-AF65-F5344CB8AC3E}">
        <p14:creationId xmlns:p14="http://schemas.microsoft.com/office/powerpoint/2010/main" val="871433852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4CB0A14-5E0E-A545-8F5E-A701C0A8F6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634" b="96665" l="3938" r="96063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65089" y="0"/>
            <a:ext cx="5461822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A4FD1A7-EF2D-7C4A-B2B8-1F91433894F2}"/>
              </a:ext>
            </a:extLst>
          </p:cNvPr>
          <p:cNvSpPr txBox="1"/>
          <p:nvPr/>
        </p:nvSpPr>
        <p:spPr>
          <a:xfrm>
            <a:off x="6781800" y="609600"/>
            <a:ext cx="4743450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>
                <a:solidFill>
                  <a:schemeClr val="bg1"/>
                </a:solidFill>
              </a:rPr>
              <a:t>Обратите внимание на использование </a:t>
            </a:r>
            <a:r>
              <a:rPr lang="en-US" sz="2000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Object.keys()</a:t>
            </a:r>
            <a:r>
              <a:rPr lang="en-US" sz="2000" dirty="0">
                <a:solidFill>
                  <a:schemeClr val="bg1"/>
                </a:solidFill>
              </a:rPr>
              <a:t> </a:t>
            </a:r>
            <a:r>
              <a:rPr lang="ru-RU" sz="2000" dirty="0">
                <a:solidFill>
                  <a:schemeClr val="bg1"/>
                </a:solidFill>
              </a:rPr>
              <a:t>в </a:t>
            </a:r>
            <a:r>
              <a:rPr lang="ru-RU" sz="2000" dirty="0" err="1">
                <a:solidFill>
                  <a:schemeClr val="bg1"/>
                </a:solidFill>
              </a:rPr>
              <a:t>сниппете</a:t>
            </a:r>
            <a:r>
              <a:rPr lang="ru-RU" sz="2000" dirty="0">
                <a:solidFill>
                  <a:schemeClr val="bg1"/>
                </a:solidFill>
              </a:rPr>
              <a:t> выше. Этот метод возвращает массив, содержащий имена или ключи в таком же порядке, в каком они встречаются в объекте. В этом случае массив будет таким:</a:t>
            </a:r>
          </a:p>
          <a:p>
            <a:pPr algn="ctr"/>
            <a:r>
              <a:rPr lang="ru-RU" sz="2000" i="1" dirty="0">
                <a:solidFill>
                  <a:schemeClr val="bg1"/>
                </a:solidFill>
              </a:rPr>
              <a:t>[‘</a:t>
            </a:r>
            <a:r>
              <a:rPr lang="en-US" sz="2000" i="1" dirty="0">
                <a:solidFill>
                  <a:schemeClr val="bg1"/>
                </a:solidFill>
              </a:rPr>
              <a:t>f’, ‘</a:t>
            </a:r>
            <a:r>
              <a:rPr lang="en-US" sz="2000" i="1" dirty="0" err="1">
                <a:solidFill>
                  <a:schemeClr val="bg1"/>
                </a:solidFill>
              </a:rPr>
              <a:t>i</a:t>
            </a:r>
            <a:r>
              <a:rPr lang="en-US" sz="2000" i="1" dirty="0">
                <a:solidFill>
                  <a:schemeClr val="bg1"/>
                </a:solidFill>
              </a:rPr>
              <a:t>’, ’n’, ‘d’, ‘e’, ‘r’]</a:t>
            </a:r>
            <a:endParaRPr lang="en-US" sz="2000" dirty="0">
              <a:solidFill>
                <a:schemeClr val="bg1"/>
              </a:solidFill>
            </a:endParaRPr>
          </a:p>
          <a:p>
            <a:pPr algn="ctr"/>
            <a:r>
              <a:rPr lang="ru-RU" sz="2000" dirty="0">
                <a:solidFill>
                  <a:schemeClr val="bg1"/>
                </a:solidFill>
              </a:rPr>
              <a:t>Таким образом, мы получаем свойства объекта без необходимости выполнять объемный цикл. В задаче можно использовать этот способ со свойством .</a:t>
            </a:r>
            <a:r>
              <a:rPr lang="en-US" sz="2000" dirty="0">
                <a:solidFill>
                  <a:schemeClr val="bg1"/>
                </a:solidFill>
              </a:rPr>
              <a:t>length — </a:t>
            </a:r>
            <a:r>
              <a:rPr lang="ru-RU" sz="2000" dirty="0">
                <a:solidFill>
                  <a:schemeClr val="bg1"/>
                </a:solidFill>
              </a:rPr>
              <a:t>для проверки того, есть ли в обеих строках одинаковое количество символов — это важная особенность анаграмм.</a:t>
            </a:r>
          </a:p>
          <a:p>
            <a:pPr algn="ctr"/>
            <a:endParaRPr lang="ru-RU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135248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781 0.00278 L -0.25312 0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266" y="-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5B0055E-9C65-E445-836B-C7EF226152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279248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</TotalTime>
  <Words>77</Words>
  <Application>Microsoft Macintosh PowerPoint</Application>
  <PresentationFormat>Широкоэкранный</PresentationFormat>
  <Paragraphs>17</Paragraphs>
  <Slides>21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Тема Office</vt:lpstr>
      <vt:lpstr>Презентация PowerPoint</vt:lpstr>
      <vt:lpstr>Презентация PowerPoint</vt:lpstr>
      <vt:lpstr>Презентация PowerPoint</vt:lpstr>
      <vt:lpstr>Разбираем задание</vt:lpstr>
      <vt:lpstr>Здесь важно учитывать, что необходимо проверять каждую букву в двух входных строках и их количество в каждой строке. finder → f: 1 friend → f: 1 i: 1 r: 1 n: 1 i: 1 d: 1 e: 1 e: 1 n: 1 r: 1 d: 1 </vt:lpstr>
      <vt:lpstr> Нужно убедиться в том, что регистр букв при сравнении не учитывается. Просто преобразуем обе строки в нижний или верхний регистр.   Исключаем из сравнения все не-символы. Лучше всего работать с регулярными выражениями. </vt:lpstr>
      <vt:lpstr>РЕШЕНИЕ</vt:lpstr>
      <vt:lpstr>Презентация PowerPoint</vt:lpstr>
      <vt:lpstr>Презентация PowerPoint</vt:lpstr>
      <vt:lpstr>Презентация PowerPoint</vt:lpstr>
      <vt:lpstr>Презентация PowerPoint</vt:lpstr>
      <vt:lpstr>РЕШЕНИЕ</vt:lpstr>
      <vt:lpstr>Презентация PowerPoint</vt:lpstr>
      <vt:lpstr>Здесь задействуется метод .match(), который позволяет реализовать эффективный поиск. Если регулярное выражение как аргумент метода обнаружено внутри указанной строки, то возвращаемым значением становится массив совпадающих символов. Ну а если совпадений нет, то .match() возвращает null.</vt:lpstr>
      <vt:lpstr>Презентация PowerPoint</vt:lpstr>
      <vt:lpstr>Презентация PowerPoint</vt:lpstr>
      <vt:lpstr>Постановка  Нужно написать функцию, которая возвращает n-ную запись в определенной последовательности, причем n — число, которое передается в качестве аргумента функции.</vt:lpstr>
      <vt:lpstr>РЕШЕНИЕ</vt:lpstr>
      <vt:lpstr>Презентация PowerPoint</vt:lpstr>
      <vt:lpstr>Презентация PowerPoint</vt:lpstr>
      <vt:lpstr>Вывод   Скорее всего, вы уже сталкивались с какой-либо из указанных задач, если проходили собеседования на работу frontend- или JavaScript-разработчика (особенно если это уровень junior). Но если они вам и не попадались, то могут пригодиться в будущем — как минимум для общего развития. 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Михаил Шевелинский</dc:creator>
  <cp:lastModifiedBy>Михаил Шевелинский</cp:lastModifiedBy>
  <cp:revision>9</cp:revision>
  <cp:lastPrinted>2019-04-07T22:59:29Z</cp:lastPrinted>
  <dcterms:created xsi:type="dcterms:W3CDTF">2019-04-07T22:52:48Z</dcterms:created>
  <dcterms:modified xsi:type="dcterms:W3CDTF">2019-04-08T00:02:55Z</dcterms:modified>
</cp:coreProperties>
</file>